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302" r:id="rId2"/>
    <p:sldId id="319" r:id="rId3"/>
    <p:sldId id="315" r:id="rId4"/>
    <p:sldId id="326" r:id="rId5"/>
    <p:sldId id="318" r:id="rId6"/>
    <p:sldId id="316" r:id="rId7"/>
    <p:sldId id="317" r:id="rId8"/>
    <p:sldId id="312" r:id="rId9"/>
    <p:sldId id="321" r:id="rId10"/>
    <p:sldId id="323" r:id="rId11"/>
    <p:sldId id="324" r:id="rId12"/>
    <p:sldId id="328" r:id="rId13"/>
    <p:sldId id="31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8" autoAdjust="0"/>
    <p:restoredTop sz="93096" autoAdjust="0"/>
  </p:normalViewPr>
  <p:slideViewPr>
    <p:cSldViewPr>
      <p:cViewPr varScale="1">
        <p:scale>
          <a:sx n="108" d="100"/>
          <a:sy n="108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B48BF-D9C6-4D35-9921-C46AAF307CD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F172A-C940-43F4-8116-A63B7AD1D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8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185E3-AD99-4DC3-BBE3-CA9B779B8018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1416-AA94-4D36-AD7E-5AFA74775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8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1416-AA94-4D36-AD7E-5AFA74775C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5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1416-AA94-4D36-AD7E-5AFA74775C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1416-AA94-4D36-AD7E-5AFA74775C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0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1416-AA94-4D36-AD7E-5AFA74775C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8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F34-0607-40B3-980A-3986A3F3254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BB7-937C-4B05-8B5B-76EAE665A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F34-0607-40B3-980A-3986A3F3254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BB7-937C-4B05-8B5B-76EAE665A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F34-0607-40B3-980A-3986A3F3254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BB7-937C-4B05-8B5B-76EAE665A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F34-0607-40B3-980A-3986A3F3254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BB7-937C-4B05-8B5B-76EAE665A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F34-0607-40B3-980A-3986A3F3254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BB7-937C-4B05-8B5B-76EAE665A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F34-0607-40B3-980A-3986A3F3254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BB7-937C-4B05-8B5B-76EAE665A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F34-0607-40B3-980A-3986A3F3254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BB7-937C-4B05-8B5B-76EAE665A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F34-0607-40B3-980A-3986A3F3254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BB7-937C-4B05-8B5B-76EAE665A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F34-0607-40B3-980A-3986A3F3254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BB7-937C-4B05-8B5B-76EAE665A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F34-0607-40B3-980A-3986A3F3254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BB7-937C-4B05-8B5B-76EAE665A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F34-0607-40B3-980A-3986A3F3254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E94BB7-937C-4B05-8B5B-76EAE665A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222F34-0607-40B3-980A-3986A3F32545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E94BB7-937C-4B05-8B5B-76EAE665A7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4649" y="1972794"/>
            <a:ext cx="8834411" cy="954107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Сотрудничество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ГУМРФ имени адмирала С.О. Макарова с водными ВУЗами КНР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ru-RU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7229" y="4531918"/>
            <a:ext cx="5710974" cy="40011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i="0" u="none" strike="noStrike" kern="12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Tx/>
                <a:latin typeface="Constantia"/>
              </a:rPr>
              <a:t>ГУМРФ имени адмирала С.О. Макарова</a:t>
            </a:r>
            <a:endParaRPr lang="ru-RU" sz="2000" i="0" u="none" strike="noStrike" kern="120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FillTx/>
              <a:latin typeface="Constanti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17229" y="5302579"/>
            <a:ext cx="5710974" cy="1366781"/>
            <a:chOff x="3145221" y="3429000"/>
            <a:chExt cx="5710974" cy="1366781"/>
          </a:xfrm>
        </p:grpSpPr>
        <p:pic>
          <p:nvPicPr>
            <p:cNvPr id="9" name="Рисунок 7" descr="0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4494" y="3429000"/>
              <a:ext cx="2071701" cy="1366781"/>
            </a:xfrm>
            <a:prstGeom prst="rect">
              <a:avLst/>
            </a:prstGeom>
            <a:ln w="38100" cap="sq">
              <a:solidFill>
                <a:schemeClr val="bg1">
                  <a:alpha val="3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Рисунок 9" descr="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5221" y="3429000"/>
              <a:ext cx="905923" cy="1357326"/>
            </a:xfrm>
            <a:prstGeom prst="rect">
              <a:avLst/>
            </a:prstGeom>
            <a:ln w="38100" cap="sq">
              <a:solidFill>
                <a:schemeClr val="bg1">
                  <a:alpha val="3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Рисунок 12" descr="0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7343" y="3429000"/>
              <a:ext cx="2071701" cy="1358716"/>
            </a:xfrm>
            <a:prstGeom prst="rect">
              <a:avLst/>
            </a:prstGeom>
            <a:ln w="38100" cap="sq">
              <a:solidFill>
                <a:schemeClr val="bg1">
                  <a:alpha val="3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7" name="Прямоугольник 16"/>
          <p:cNvSpPr/>
          <p:nvPr/>
        </p:nvSpPr>
        <p:spPr>
          <a:xfrm>
            <a:off x="5030956" y="3300201"/>
            <a:ext cx="390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Олегович Барышников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Ректор, профессор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технических наук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vrtec-medvedki.si/wp-content/uploads/2015/11/Russia_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872" y="762411"/>
            <a:ext cx="86347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ngall.com/wp-content/uploads/2016/06/China-Flag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2411"/>
            <a:ext cx="1310839" cy="9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1556792"/>
            <a:ext cx="856895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kern="0" dirty="0">
                <a:solidFill>
                  <a:srgbClr val="FF0000"/>
                </a:solidFill>
              </a:rPr>
              <a:t>Китайская народная республика – стратегический партнёр Российской Федерации в рамках </a:t>
            </a:r>
            <a:r>
              <a:rPr lang="en-US" sz="2000" b="1" i="1" kern="0" dirty="0" smtClean="0">
                <a:solidFill>
                  <a:srgbClr val="FF0000"/>
                </a:solidFill>
              </a:rPr>
              <a:t>BRICS</a:t>
            </a:r>
            <a:r>
              <a:rPr lang="ru-RU" sz="2000" b="1" u="sng" kern="0" dirty="0" smtClean="0">
                <a:solidFill>
                  <a:srgbClr val="0F6FC6"/>
                </a:solidFill>
                <a:effectLst>
                  <a:outerShdw dist="38096" dir="2700000">
                    <a:srgbClr val="C0C0C0"/>
                  </a:outerShdw>
                </a:effectLst>
                <a:latin typeface="Kozuka Gothic Pr6N H" pitchFamily="34" charset="-128"/>
                <a:ea typeface="Kozuka Gothic Pr6N H" pitchFamily="34" charset="-128"/>
              </a:rPr>
              <a:t>   </a:t>
            </a:r>
            <a:endParaRPr lang="ru-RU" sz="2000" b="1" u="sng" kern="0" dirty="0">
              <a:solidFill>
                <a:srgbClr val="0F6FC6"/>
              </a:solidFill>
              <a:effectLst>
                <a:outerShdw dist="38096" dir="2700000">
                  <a:srgbClr val="C0C0C0"/>
                </a:outerShdw>
              </a:effectLst>
              <a:latin typeface="Kozuka Gothic Pr6N H" pitchFamily="34" charset="-128"/>
              <a:ea typeface="Kozuka Gothic Pr6N H" pitchFamily="34" charset="-128"/>
            </a:endParaRPr>
          </a:p>
          <a:p>
            <a:pPr algn="ctr"/>
            <a:r>
              <a:rPr lang="ru-RU" sz="2000" dirty="0"/>
              <a:t> </a:t>
            </a:r>
            <a:r>
              <a:rPr lang="ru-RU" sz="2000" b="1" u="sng" kern="0" dirty="0">
                <a:solidFill>
                  <a:srgbClr val="0F6FC6"/>
                </a:solidFill>
                <a:effectLst>
                  <a:outerShdw dist="38096" dir="2700000">
                    <a:srgbClr val="C0C0C0"/>
                  </a:outerShdw>
                </a:effectLst>
                <a:latin typeface="Times New Roman" panose="02020603050405020304" pitchFamily="18" charset="0"/>
                <a:ea typeface="Kozuka Gothic Pr6N H" pitchFamily="34" charset="-128"/>
                <a:cs typeface="Times New Roman" panose="02020603050405020304" pitchFamily="18" charset="0"/>
              </a:rPr>
              <a:t>необходимость и актуальность </a:t>
            </a:r>
            <a:endParaRPr lang="en-US" sz="2000" b="1" u="sng" kern="0" dirty="0" smtClean="0">
              <a:solidFill>
                <a:srgbClr val="0F6FC6"/>
              </a:solidFill>
              <a:effectLst>
                <a:outerShdw dist="38096" dir="2700000">
                  <a:srgbClr val="C0C0C0"/>
                </a:outerShdw>
              </a:effectLst>
              <a:latin typeface="Times New Roman" panose="02020603050405020304" pitchFamily="18" charset="0"/>
              <a:ea typeface="Kozuka Gothic Pr6N H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kern="0" dirty="0" smtClean="0">
                <a:solidFill>
                  <a:srgbClr val="0F6FC6"/>
                </a:solidFill>
                <a:effectLst>
                  <a:outerShdw dist="38096" dir="2700000">
                    <a:srgbClr val="C0C0C0"/>
                  </a:outerShdw>
                </a:effectLst>
                <a:latin typeface="Times New Roman" panose="02020603050405020304" pitchFamily="18" charset="0"/>
                <a:ea typeface="Kozuka Gothic Pr6N H" pitchFamily="34" charset="-128"/>
                <a:cs typeface="Times New Roman" panose="02020603050405020304" pitchFamily="18" charset="0"/>
              </a:rPr>
              <a:t>активизации </a:t>
            </a:r>
            <a:r>
              <a:rPr lang="ru-RU" sz="2000" b="1" u="sng" kern="0" dirty="0">
                <a:solidFill>
                  <a:srgbClr val="0F6FC6"/>
                </a:solidFill>
                <a:effectLst>
                  <a:outerShdw dist="38096" dir="2700000">
                    <a:srgbClr val="C0C0C0"/>
                  </a:outerShdw>
                </a:effectLst>
                <a:latin typeface="Times New Roman" panose="02020603050405020304" pitchFamily="18" charset="0"/>
                <a:ea typeface="Kozuka Gothic Pr6N H" pitchFamily="34" charset="-128"/>
                <a:cs typeface="Times New Roman" panose="02020603050405020304" pitchFamily="18" charset="0"/>
              </a:rPr>
              <a:t>и   расширения </a:t>
            </a:r>
            <a:r>
              <a:rPr lang="ru-RU" sz="2000" b="1" u="sng" kern="0" dirty="0" smtClean="0">
                <a:solidFill>
                  <a:srgbClr val="0F6FC6"/>
                </a:solidFill>
                <a:effectLst>
                  <a:outerShdw dist="38096" dir="2700000">
                    <a:srgbClr val="C0C0C0"/>
                  </a:outerShdw>
                </a:effectLst>
                <a:latin typeface="Times New Roman" panose="02020603050405020304" pitchFamily="18" charset="0"/>
                <a:ea typeface="Kozuka Gothic Pr6N H" pitchFamily="34" charset="-128"/>
                <a:cs typeface="Times New Roman" panose="02020603050405020304" pitchFamily="18" charset="0"/>
              </a:rPr>
              <a:t>сотрудничества</a:t>
            </a:r>
            <a:endParaRPr lang="ru-RU" sz="2000" b="1" u="sng" kern="0" dirty="0">
              <a:solidFill>
                <a:srgbClr val="0F6FC6"/>
              </a:solidFill>
              <a:effectLst>
                <a:outerShdw dist="38096" dir="2700000">
                  <a:srgbClr val="C0C0C0"/>
                </a:outerShdw>
              </a:effectLst>
              <a:latin typeface="Times New Roman" panose="02020603050405020304" pitchFamily="18" charset="0"/>
              <a:ea typeface="Kozuka Gothic Pr6N H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www.aniruddhafriend-samirsinh.com/wp-content/uploads/2016/05/BR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52" y="3356992"/>
            <a:ext cx="4279354" cy="27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/>
          <p:cNvSpPr/>
          <p:nvPr/>
        </p:nvSpPr>
        <p:spPr>
          <a:xfrm>
            <a:off x="1781689" y="1378660"/>
            <a:ext cx="5886655" cy="1084912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gradFill>
            <a:gsLst>
              <a:gs pos="0">
                <a:srgbClr val="006EC0"/>
              </a:gs>
              <a:gs pos="100000">
                <a:srgbClr val="60B1E8"/>
              </a:gs>
            </a:gsLst>
            <a:path path="circle">
              <a:fillToRect l="50000" t="130000" r="50000" b="-30000"/>
            </a:path>
          </a:gradFill>
          <a:ln>
            <a:noFill/>
            <a:prstDash val="solid"/>
          </a:ln>
          <a:effectLst>
            <a:outerShdw dist="38103" dir="5400000" algn="tl">
              <a:srgbClr val="003148">
                <a:alpha val="48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300" b="1" dirty="0">
                <a:solidFill>
                  <a:schemeClr val="lt1"/>
                </a:solidFill>
              </a:rPr>
              <a:t>Внутренние воды,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300" b="1" dirty="0">
                <a:solidFill>
                  <a:schemeClr val="lt1"/>
                </a:solidFill>
              </a:rPr>
              <a:t>моря и океаны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29030"/>
              </p:ext>
            </p:extLst>
          </p:nvPr>
        </p:nvGraphicFramePr>
        <p:xfrm>
          <a:off x="1691680" y="3031067"/>
          <a:ext cx="5976664" cy="309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734"/>
                <a:gridCol w="1001806"/>
                <a:gridCol w="1382438"/>
                <a:gridCol w="2427686"/>
              </a:tblGrid>
              <a:tr h="897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Береговая линия 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Внутренние водные пути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Моря и океаны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06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Россия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38 500 км.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102 000 </a:t>
                      </a:r>
                      <a:r>
                        <a:rPr lang="ru-RU" sz="1400" dirty="0" smtClean="0">
                          <a:effectLst/>
                        </a:rPr>
                        <a:t>км.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 </a:t>
                      </a:r>
                      <a:r>
                        <a:rPr lang="ru-RU" sz="1400" dirty="0" smtClean="0">
                          <a:effectLst/>
                        </a:rPr>
                        <a:t>морей Атлантики</a:t>
                      </a:r>
                      <a:r>
                        <a:rPr lang="en-US" sz="1400" dirty="0" smtClean="0">
                          <a:effectLst/>
                        </a:rPr>
                        <a:t>c, </a:t>
                      </a:r>
                      <a:r>
                        <a:rPr lang="ru-RU" sz="1400" dirty="0" smtClean="0">
                          <a:effectLst/>
                        </a:rPr>
                        <a:t>Арктика и Тихий Океан, а также внутреннее Каспийское море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13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Китай</a:t>
                      </a:r>
                      <a:endParaRPr lang="en-US" sz="1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14 500 км.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110 000 </a:t>
                      </a:r>
                      <a:r>
                        <a:rPr lang="ru-RU" sz="1400" dirty="0" smtClean="0">
                          <a:effectLst/>
                        </a:rPr>
                        <a:t>км.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Моря и Тихий океан: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Южно-Китайское море, Восточно-Китайское море, Жёлтое море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pic>
        <p:nvPicPr>
          <p:cNvPr id="4" name="Picture 2" descr="http://vrtec-medvedki.si/wp-content/uploads/2015/11/Russia_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98" y="4221088"/>
            <a:ext cx="582194" cy="5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ngall.com/wp-content/uploads/2016/06/China-Flag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42" y="5291641"/>
            <a:ext cx="936105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 GUMRF eng - 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7681" y="715772"/>
            <a:ext cx="957074" cy="89154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131002" y="1006684"/>
            <a:ext cx="5056537" cy="578882"/>
          </a:xfrm>
          <a:prstGeom prst="round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u="sng" kern="0" dirty="0" smtClean="0">
                <a:solidFill>
                  <a:srgbClr val="0F6FC6"/>
                </a:solidFill>
                <a:effectLst>
                  <a:outerShdw dist="38096" dir="2700000">
                    <a:srgbClr val="C0C0C0"/>
                  </a:outerShdw>
                </a:effectLst>
                <a:latin typeface="Times New Roman" panose="02020603050405020304" pitchFamily="18" charset="0"/>
                <a:ea typeface="Kozuka Gothic Pr6N H" pitchFamily="34" charset="-128"/>
                <a:cs typeface="Times New Roman" panose="02020603050405020304" pitchFamily="18" charset="0"/>
              </a:rPr>
              <a:t>Возможности сотрудничества</a:t>
            </a:r>
            <a:endParaRPr lang="ru-RU" sz="2800" b="1" u="sng" kern="0" dirty="0">
              <a:solidFill>
                <a:srgbClr val="0F6FC6"/>
              </a:solidFill>
              <a:effectLst>
                <a:outerShdw dist="38096" dir="2700000">
                  <a:srgbClr val="C0C0C0"/>
                </a:outerShdw>
              </a:effectLst>
              <a:latin typeface="Times New Roman" panose="02020603050405020304" pitchFamily="18" charset="0"/>
              <a:ea typeface="Kozuka Gothic Pr6N H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s00.yaplakal.com/pics/pics_original/0/5/2/73832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1388"/>
            <a:ext cx="3587115" cy="23799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7" name="Рисунок 6" descr="http://rus-shipping.ru/upload/news/rtf/116_14979_originalimage_pSpepvpechrpnpope%20chspichjapnpip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14" y="4391868"/>
            <a:ext cx="3524250" cy="23495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918463" y="1833986"/>
            <a:ext cx="5688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kern="0" dirty="0" smtClean="0">
                <a:solidFill>
                  <a:srgbClr val="0B5395"/>
                </a:solidFill>
                <a:latin typeface="Book Antiqua" pitchFamily="18" charset="0"/>
                <a:ea typeface="Kozuka Mincho Pr6N EL" pitchFamily="18" charset="-128"/>
              </a:rPr>
              <a:t>Тренажёрная подготовка.</a:t>
            </a:r>
          </a:p>
          <a:p>
            <a:pPr marL="457200" indent="-457200" algn="just">
              <a:buAutoNum type="arabicPeriod"/>
            </a:pPr>
            <a:r>
              <a:rPr lang="ru-RU" sz="2000" kern="0" dirty="0" smtClean="0">
                <a:solidFill>
                  <a:srgbClr val="0B5395"/>
                </a:solidFill>
                <a:latin typeface="Book Antiqua" pitchFamily="18" charset="0"/>
                <a:ea typeface="Kozuka Mincho Pr6N EL" pitchFamily="18" charset="-128"/>
              </a:rPr>
              <a:t>Обмен студентами</a:t>
            </a:r>
          </a:p>
          <a:p>
            <a:pPr marL="457200" indent="-457200" algn="just">
              <a:buAutoNum type="arabicPeriod"/>
            </a:pPr>
            <a:r>
              <a:rPr lang="ru-RU" sz="2000" kern="0" dirty="0" smtClean="0">
                <a:solidFill>
                  <a:srgbClr val="0B5395"/>
                </a:solidFill>
                <a:latin typeface="Book Antiqua" pitchFamily="18" charset="0"/>
                <a:ea typeface="Kozuka Mincho Pr6N EL" pitchFamily="18" charset="-128"/>
              </a:rPr>
              <a:t>Стажировка преподавателей </a:t>
            </a:r>
          </a:p>
          <a:p>
            <a:pPr marL="457200" indent="-457200" algn="just">
              <a:buAutoNum type="arabicPeriod"/>
            </a:pPr>
            <a:r>
              <a:rPr lang="ru-RU" sz="2000" kern="0" dirty="0" smtClean="0">
                <a:solidFill>
                  <a:srgbClr val="0B5395"/>
                </a:solidFill>
                <a:latin typeface="Book Antiqua" pitchFamily="18" charset="0"/>
                <a:ea typeface="Kozuka Mincho Pr6N EL" pitchFamily="18" charset="-128"/>
              </a:rPr>
              <a:t>Совместные исследования и научные разработки.</a:t>
            </a:r>
          </a:p>
          <a:p>
            <a:pPr marL="457200" indent="-457200" algn="just">
              <a:buAutoNum type="arabicPeriod"/>
            </a:pPr>
            <a:r>
              <a:rPr lang="ru-RU" sz="2000" kern="0" dirty="0" smtClean="0">
                <a:solidFill>
                  <a:srgbClr val="0B5395"/>
                </a:solidFill>
                <a:latin typeface="Book Antiqua" pitchFamily="18" charset="0"/>
                <a:ea typeface="Kozuka Mincho Pr6N EL" pitchFamily="18" charset="-128"/>
              </a:rPr>
              <a:t>Совместная реализация проектов в рамках </a:t>
            </a:r>
            <a:r>
              <a:rPr lang="en-US" sz="2000" kern="0" dirty="0" smtClean="0">
                <a:solidFill>
                  <a:srgbClr val="0B5395"/>
                </a:solidFill>
                <a:latin typeface="Book Antiqua" pitchFamily="18" charset="0"/>
                <a:ea typeface="Kozuka Mincho Pr6N EL" pitchFamily="18" charset="-128"/>
              </a:rPr>
              <a:t>BRICS</a:t>
            </a:r>
            <a:endParaRPr lang="en-US" sz="2000" kern="0" dirty="0" smtClean="0">
              <a:solidFill>
                <a:srgbClr val="0B5395"/>
              </a:solidFill>
              <a:latin typeface="Book Antiqua" pitchFamily="18" charset="0"/>
              <a:ea typeface="Kozuka Mincho Pr6N E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8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804274" y="4725144"/>
            <a:ext cx="1895491" cy="1854083"/>
            <a:chOff x="3635896" y="2708920"/>
            <a:chExt cx="1872208" cy="1872208"/>
          </a:xfrm>
        </p:grpSpPr>
        <p:sp>
          <p:nvSpPr>
            <p:cNvPr id="4" name="Овал 3"/>
            <p:cNvSpPr/>
            <p:nvPr/>
          </p:nvSpPr>
          <p:spPr>
            <a:xfrm>
              <a:off x="3635896" y="2708920"/>
              <a:ext cx="1872208" cy="187220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logo GUMRF eng - 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317" y="2870052"/>
              <a:ext cx="1527644" cy="1423044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467544" y="2065472"/>
            <a:ext cx="856895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kern="0" dirty="0" smtClean="0">
                <a:solidFill>
                  <a:srgbClr val="FF0000"/>
                </a:solidFill>
              </a:rPr>
              <a:t>СПАСИБО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kern="0" dirty="0" smtClean="0">
                <a:solidFill>
                  <a:srgbClr val="FF0000"/>
                </a:solidFill>
              </a:rPr>
              <a:t>ЗА ВАШЕ ВНИМАНИЕ!</a:t>
            </a:r>
            <a:r>
              <a:rPr lang="en-US" sz="3200" b="1" i="1" kern="0" dirty="0" smtClean="0">
                <a:solidFill>
                  <a:srgbClr val="FF0000"/>
                </a:solidFill>
              </a:rPr>
              <a:t> </a:t>
            </a:r>
            <a:endParaRPr lang="ru-RU" sz="2800" u="sng" dirty="0">
              <a:solidFill>
                <a:srgbClr val="0F6FC6"/>
              </a:solidFill>
              <a:latin typeface="Kozuka Gothic Pr6N H" pitchFamily="34" charset="-128"/>
              <a:ea typeface="Kozuka Gothic Pr6N H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3518492"/>
            <a:ext cx="49335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ГУМРФ имени адмирала С.О. Макарова,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Санкт-Петербург, Российская Федерация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://gumrf.ru/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2" descr="http://vrtec-medvedki.si/wp-content/uploads/2015/11/Russia_fl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6347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ngall.com/wp-content/uploads/2016/06/China-Flag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41" y="922771"/>
            <a:ext cx="1310839" cy="9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9" y="2529449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sudostroenie.info/images/700__logotip_makarov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72299"/>
            <a:ext cx="3289923" cy="180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tzgovorit.ru/sites/default/files/styles/700x400/public/original_nodes/45e3c10a744b94a676d4234da92dcaac.jpg?itok=2cE46U7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97" y="4466804"/>
            <a:ext cx="2919389" cy="16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89993" y="123442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ВУЗы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и Китая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www.enu.kz/downloads/sotrudnichestvo/university-of-shanghai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81" y="4869415"/>
            <a:ext cx="2314600" cy="129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alian Maritime University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2881022" cy="100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upload.wikimedia.org/wikipedia/en/b/bc/Shanghai_Maritime_University_logo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41" y="2472299"/>
            <a:ext cx="1783080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5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8" y="2708920"/>
            <a:ext cx="8229600" cy="230425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1809 </a:t>
            </a:r>
            <a:r>
              <a:rPr lang="en-US" sz="2000" dirty="0" smtClean="0">
                <a:solidFill>
                  <a:srgbClr val="0070C0"/>
                </a:solidFill>
              </a:rPr>
              <a:t>– </a:t>
            </a:r>
            <a:r>
              <a:rPr lang="ru-RU" sz="2000" dirty="0" smtClean="0">
                <a:solidFill>
                  <a:srgbClr val="0070C0"/>
                </a:solidFill>
              </a:rPr>
              <a:t>год основания ВУЗа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с 2013 года – ГУМФ имени адмирала С.О. Макарова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7 </a:t>
            </a:r>
            <a:r>
              <a:rPr lang="ru-RU" sz="2000" dirty="0" smtClean="0">
                <a:solidFill>
                  <a:srgbClr val="0070C0"/>
                </a:solidFill>
              </a:rPr>
              <a:t>учебных </a:t>
            </a:r>
            <a:r>
              <a:rPr lang="ru-RU" sz="2000" dirty="0" smtClean="0">
                <a:solidFill>
                  <a:srgbClr val="0070C0"/>
                </a:solidFill>
              </a:rPr>
              <a:t>городков </a:t>
            </a:r>
            <a:r>
              <a:rPr lang="ru-RU" sz="2000" dirty="0" smtClean="0">
                <a:solidFill>
                  <a:srgbClr val="0070C0"/>
                </a:solidFill>
              </a:rPr>
              <a:t>в </a:t>
            </a:r>
            <a:r>
              <a:rPr lang="ru-RU" sz="2000" dirty="0" smtClean="0">
                <a:solidFill>
                  <a:srgbClr val="0070C0"/>
                </a:solidFill>
              </a:rPr>
              <a:t>Санкт-Петербурге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10 </a:t>
            </a:r>
            <a:r>
              <a:rPr lang="ru-RU" sz="2000" dirty="0" smtClean="0">
                <a:solidFill>
                  <a:srgbClr val="0070C0"/>
                </a:solidFill>
              </a:rPr>
              <a:t>филиалов в России</a:t>
            </a:r>
            <a:r>
              <a:rPr lang="en-US" sz="2000" dirty="0" smtClean="0">
                <a:solidFill>
                  <a:srgbClr val="0070C0"/>
                </a:solidFill>
              </a:rPr>
              <a:t>  </a:t>
            </a:r>
          </a:p>
          <a:p>
            <a:endParaRPr lang="ru-RU" dirty="0"/>
          </a:p>
        </p:txBody>
      </p:sp>
      <p:sp>
        <p:nvSpPr>
          <p:cNvPr id="4" name="AutoShape 12"/>
          <p:cNvSpPr/>
          <p:nvPr/>
        </p:nvSpPr>
        <p:spPr>
          <a:xfrm>
            <a:off x="801922" y="1109770"/>
            <a:ext cx="7848873" cy="1200329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gradFill>
            <a:gsLst>
              <a:gs pos="0">
                <a:srgbClr val="006EC0"/>
              </a:gs>
              <a:gs pos="100000">
                <a:srgbClr val="60B1E8"/>
              </a:gs>
            </a:gsLst>
            <a:path path="circle">
              <a:fillToRect l="50000" t="130000" r="50000" b="-30000"/>
            </a:path>
          </a:gradFill>
          <a:ln>
            <a:noFill/>
            <a:prstDash val="solid"/>
          </a:ln>
          <a:effectLst>
            <a:outerShdw dist="38103" dir="5400000" algn="tl">
              <a:srgbClr val="0031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Kozuka Mincho Pr6N H" pitchFamily="18" charset="-128"/>
                <a:cs typeface="Times New Roman" panose="02020603050405020304" pitchFamily="18" charset="0"/>
              </a:rPr>
              <a:t>ГУМРФ </a:t>
            </a:r>
            <a:r>
              <a:rPr lang="ru-RU" sz="3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Kozuka Mincho Pr6N H" pitchFamily="18" charset="-128"/>
                <a:cs typeface="Times New Roman" panose="02020603050405020304" pitchFamily="18" charset="0"/>
              </a:rPr>
              <a:t>имени адмирала </a:t>
            </a:r>
            <a:endParaRPr lang="en-US" sz="3600" b="1" kern="0" dirty="0" smtClean="0">
              <a:solidFill>
                <a:srgbClr val="FFFFFF"/>
              </a:solidFill>
              <a:latin typeface="Times New Roman" panose="02020603050405020304" pitchFamily="18" charset="0"/>
              <a:ea typeface="Kozuka Mincho Pr6N H" pitchFamily="18" charset="-128"/>
              <a:cs typeface="Times New Roman" panose="02020603050405020304" pitchFamily="18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Kozuka Mincho Pr6N H" pitchFamily="18" charset="-128"/>
                <a:cs typeface="Times New Roman" panose="02020603050405020304" pitchFamily="18" charset="0"/>
              </a:rPr>
              <a:t>С.О. Макарова</a:t>
            </a:r>
            <a:endParaRPr lang="ru-RU" sz="3600" b="1" u="none" strike="noStrike" kern="1200" cap="none" spc="0" baseline="0" dirty="0">
              <a:solidFill>
                <a:srgbClr val="FFFFFF"/>
              </a:solidFill>
              <a:uFillTx/>
              <a:latin typeface="Times New Roman" panose="02020603050405020304" pitchFamily="18" charset="0"/>
              <a:ea typeface="Kozuka Mincho Pr6N H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http://www.voskres.ru/bogoslovie/images/makarov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>
            <a:off x="7188130" y="2708920"/>
            <a:ext cx="1462665" cy="187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sudostroenie.info/images/700__logotip_makarov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683432"/>
            <a:ext cx="3547219" cy="19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/>
          <p:cNvSpPr/>
          <p:nvPr/>
        </p:nvSpPr>
        <p:spPr>
          <a:xfrm>
            <a:off x="251520" y="879103"/>
            <a:ext cx="6696744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u="sng" kern="0" dirty="0" smtClean="0">
                <a:solidFill>
                  <a:srgbClr val="0F6FC6"/>
                </a:solidFill>
                <a:effectLst>
                  <a:outerShdw dist="38096" dir="2700000">
                    <a:srgbClr val="C0C0C0"/>
                  </a:outerShdw>
                </a:effectLst>
                <a:latin typeface="Book Antiqua" pitchFamily="18" charset="0"/>
                <a:ea typeface="Kozuka Gothic Pr6N H" pitchFamily="34" charset="-128"/>
              </a:rPr>
              <a:t>Количество студентов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 smtClean="0">
                <a:solidFill>
                  <a:srgbClr val="0F6FC6"/>
                </a:solidFill>
                <a:latin typeface="Book Antiqua" pitchFamily="18" charset="0"/>
                <a:ea typeface="Kozuka Gothic Pr6N H" pitchFamily="34" charset="-128"/>
              </a:rPr>
              <a:t>(2015/2016 </a:t>
            </a:r>
            <a:r>
              <a:rPr lang="ru-RU" sz="2400" i="1" kern="0" dirty="0" smtClean="0">
                <a:solidFill>
                  <a:srgbClr val="0F6FC6"/>
                </a:solidFill>
                <a:latin typeface="Book Antiqua" pitchFamily="18" charset="0"/>
                <a:ea typeface="Kozuka Gothic Pr6N H" pitchFamily="34" charset="-128"/>
              </a:rPr>
              <a:t>учебный год</a:t>
            </a:r>
            <a:r>
              <a:rPr lang="en-US" sz="2400" i="1" kern="0" dirty="0" smtClean="0">
                <a:solidFill>
                  <a:srgbClr val="0F6FC6"/>
                </a:solidFill>
                <a:latin typeface="Book Antiqua" pitchFamily="18" charset="0"/>
                <a:ea typeface="Kozuka Gothic Pr6N H" pitchFamily="34" charset="-128"/>
              </a:rPr>
              <a:t>)</a:t>
            </a:r>
            <a:endParaRPr lang="ru-RU" sz="2400" i="1" kern="0" dirty="0">
              <a:solidFill>
                <a:srgbClr val="0F6FC6"/>
              </a:solidFill>
              <a:latin typeface="Book Antiqua" pitchFamily="18" charset="0"/>
              <a:ea typeface="Kozuka Gothic Pr6N H" pitchFamily="34" charset="-128"/>
            </a:endParaRPr>
          </a:p>
        </p:txBody>
      </p:sp>
      <p:sp>
        <p:nvSpPr>
          <p:cNvPr id="4" name="Скругленный прямоугольник 25"/>
          <p:cNvSpPr/>
          <p:nvPr/>
        </p:nvSpPr>
        <p:spPr>
          <a:xfrm>
            <a:off x="251520" y="2568327"/>
            <a:ext cx="6429420" cy="4286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006EC0"/>
              </a:gs>
              <a:gs pos="100000">
                <a:srgbClr val="60B1E8"/>
              </a:gs>
            </a:gsLst>
            <a:path path="circle">
              <a:fillToRect l="50000" t="130000" r="50000" b="-30000"/>
            </a:path>
          </a:gradFill>
          <a:ln>
            <a:noFill/>
            <a:prstDash val="solid"/>
          </a:ln>
          <a:effectLst>
            <a:outerShdw dist="38103" dir="5400000" algn="tl">
              <a:srgbClr val="0031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ntique Olive"/>
              </a:rPr>
              <a:t>Дневное обучение</a:t>
            </a:r>
            <a:endParaRPr lang="ru-RU" sz="1800" b="0" i="0" u="none" strike="noStrike" kern="1200" cap="none" spc="0" baseline="0" dirty="0">
              <a:solidFill>
                <a:srgbClr val="FFFFFF"/>
              </a:solidFill>
              <a:uFillTx/>
              <a:latin typeface="Antique Olive"/>
            </a:endParaRPr>
          </a:p>
        </p:txBody>
      </p:sp>
      <p:sp>
        <p:nvSpPr>
          <p:cNvPr id="6" name="Скругленный прямоугольник 26"/>
          <p:cNvSpPr/>
          <p:nvPr/>
        </p:nvSpPr>
        <p:spPr>
          <a:xfrm>
            <a:off x="7463721" y="2568327"/>
            <a:ext cx="1428759" cy="4286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006EC0"/>
              </a:gs>
              <a:gs pos="100000">
                <a:srgbClr val="60B1E8"/>
              </a:gs>
            </a:gsLst>
            <a:path path="circle">
              <a:fillToRect l="50000" t="130000" r="50000" b="-30000"/>
            </a:path>
          </a:gradFill>
          <a:ln>
            <a:noFill/>
            <a:prstDash val="solid"/>
          </a:ln>
          <a:effectLst>
            <a:outerShdw dist="38103" dir="5400000" algn="tl">
              <a:srgbClr val="0031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ntique Olive"/>
              </a:rPr>
              <a:t>5</a:t>
            </a:r>
            <a:r>
              <a:rPr lang="ru-RU" sz="1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ntique Olive"/>
              </a:rPr>
              <a:t>168</a:t>
            </a:r>
            <a:endParaRPr lang="ru-RU" sz="1800" b="0" i="0" u="none" strike="noStrike" kern="1200" cap="none" spc="0" baseline="0" dirty="0">
              <a:solidFill>
                <a:srgbClr val="FFFFFF"/>
              </a:solidFill>
              <a:uFillTx/>
              <a:latin typeface="Antique Olive"/>
            </a:endParaRPr>
          </a:p>
        </p:txBody>
      </p:sp>
      <p:sp>
        <p:nvSpPr>
          <p:cNvPr id="8" name="Скругленный прямоугольник 27"/>
          <p:cNvSpPr/>
          <p:nvPr/>
        </p:nvSpPr>
        <p:spPr>
          <a:xfrm>
            <a:off x="251520" y="4080495"/>
            <a:ext cx="6429420" cy="4286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00">
                  <a:alpha val="44000"/>
                </a:srgbClr>
              </a:gs>
              <a:gs pos="100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  <a:prstDash val="solid"/>
          </a:ln>
          <a:effectLst>
            <a:outerShdw dist="38103" dir="5400000" algn="tl">
              <a:srgbClr val="000000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i="0" u="none" strike="noStrike" kern="12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Tx/>
                <a:latin typeface="Antique Olive"/>
              </a:rPr>
              <a:t>ОБЩЕЕ КОЛИЧЕСТВО</a:t>
            </a:r>
            <a:r>
              <a:rPr lang="ru-RU" sz="1800" i="0" u="none" strike="noStrike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Tx/>
                <a:latin typeface="Antique Olive"/>
              </a:rPr>
              <a:t> ОБУЧАЩИХСЯ</a:t>
            </a:r>
            <a:endParaRPr lang="ru-RU" sz="1800" i="0" u="none" strike="noStrike" kern="120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FillTx/>
              <a:latin typeface="Antique Olive"/>
            </a:endParaRPr>
          </a:p>
        </p:txBody>
      </p:sp>
      <p:sp>
        <p:nvSpPr>
          <p:cNvPr id="9" name="Скругленный прямоугольник 28"/>
          <p:cNvSpPr/>
          <p:nvPr/>
        </p:nvSpPr>
        <p:spPr>
          <a:xfrm>
            <a:off x="7463721" y="4080495"/>
            <a:ext cx="1428759" cy="4286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00">
                  <a:alpha val="44000"/>
                </a:srgbClr>
              </a:gs>
              <a:gs pos="100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  <a:prstDash val="solid"/>
          </a:ln>
          <a:effectLst>
            <a:outerShdw dist="38103" dir="5400000" algn="tl">
              <a:srgbClr val="000000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i="0" u="none" strike="noStrike" kern="12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Tx/>
                <a:latin typeface="Antique Olive"/>
              </a:rPr>
              <a:t>9256</a:t>
            </a:r>
            <a:endParaRPr lang="ru-RU" sz="1800" i="0" u="none" strike="noStrike" kern="120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FillTx/>
              <a:latin typeface="Antique Olive"/>
            </a:endParaRPr>
          </a:p>
        </p:txBody>
      </p:sp>
      <p:sp>
        <p:nvSpPr>
          <p:cNvPr id="10" name="Скругленный прямоугольник 29"/>
          <p:cNvSpPr/>
          <p:nvPr/>
        </p:nvSpPr>
        <p:spPr>
          <a:xfrm>
            <a:off x="251520" y="3072383"/>
            <a:ext cx="6429420" cy="4286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006EC0"/>
              </a:gs>
              <a:gs pos="100000">
                <a:srgbClr val="60B1E8"/>
              </a:gs>
            </a:gsLst>
            <a:path path="circle">
              <a:fillToRect l="50000" t="130000" r="50000" b="-30000"/>
            </a:path>
          </a:gradFill>
          <a:ln>
            <a:noFill/>
            <a:prstDash val="solid"/>
          </a:ln>
          <a:effectLst>
            <a:outerShdw dist="38103" dir="5400000" algn="tl">
              <a:srgbClr val="0031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rgbClr val="FFFFFF"/>
                </a:solidFill>
                <a:latin typeface="Antique Olive"/>
              </a:rPr>
              <a:t>Заочное обучение (все факультеты)</a:t>
            </a:r>
          </a:p>
        </p:txBody>
      </p:sp>
      <p:sp>
        <p:nvSpPr>
          <p:cNvPr id="11" name="Скругленный прямоугольник 30"/>
          <p:cNvSpPr/>
          <p:nvPr/>
        </p:nvSpPr>
        <p:spPr>
          <a:xfrm>
            <a:off x="7463721" y="3072383"/>
            <a:ext cx="1428759" cy="4286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006EC0"/>
              </a:gs>
              <a:gs pos="100000">
                <a:srgbClr val="60B1E8"/>
              </a:gs>
            </a:gsLst>
            <a:path path="circle">
              <a:fillToRect l="50000" t="130000" r="50000" b="-30000"/>
            </a:path>
          </a:gradFill>
          <a:ln>
            <a:noFill/>
            <a:prstDash val="solid"/>
          </a:ln>
          <a:effectLst>
            <a:outerShdw dist="38103" dir="5400000" algn="tl">
              <a:srgbClr val="0031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ntique Olive"/>
              </a:rPr>
              <a:t>2712</a:t>
            </a:r>
            <a:endParaRPr lang="ru-RU" sz="1800" b="0" i="0" u="none" strike="noStrike" kern="1200" cap="none" spc="0" baseline="0" dirty="0">
              <a:solidFill>
                <a:srgbClr val="FFFFFF"/>
              </a:solidFill>
              <a:uFillTx/>
              <a:latin typeface="Antique Olive"/>
            </a:endParaRPr>
          </a:p>
        </p:txBody>
      </p:sp>
      <p:sp>
        <p:nvSpPr>
          <p:cNvPr id="12" name="Скругленный прямоугольник 25"/>
          <p:cNvSpPr/>
          <p:nvPr/>
        </p:nvSpPr>
        <p:spPr>
          <a:xfrm>
            <a:off x="251520" y="3576439"/>
            <a:ext cx="6429420" cy="4286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006EC0"/>
              </a:gs>
              <a:gs pos="100000">
                <a:srgbClr val="60B1E8"/>
              </a:gs>
            </a:gsLst>
            <a:path path="circle">
              <a:fillToRect l="50000" t="130000" r="50000" b="-30000"/>
            </a:path>
          </a:gradFill>
          <a:ln>
            <a:noFill/>
            <a:prstDash val="solid"/>
          </a:ln>
          <a:effectLst>
            <a:outerShdw dist="38103" dir="5400000" algn="tl">
              <a:srgbClr val="0031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rgbClr val="FFFFFF"/>
                </a:solidFill>
                <a:latin typeface="Antique Olive"/>
              </a:rPr>
              <a:t>Морской колледж (все формы обучения)</a:t>
            </a:r>
          </a:p>
        </p:txBody>
      </p:sp>
      <p:sp>
        <p:nvSpPr>
          <p:cNvPr id="13" name="Скругленный прямоугольник 30"/>
          <p:cNvSpPr/>
          <p:nvPr/>
        </p:nvSpPr>
        <p:spPr>
          <a:xfrm>
            <a:off x="7463721" y="3577125"/>
            <a:ext cx="1428759" cy="4286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006EC0"/>
              </a:gs>
              <a:gs pos="100000">
                <a:srgbClr val="60B1E8"/>
              </a:gs>
            </a:gsLst>
            <a:path path="circle">
              <a:fillToRect l="50000" t="130000" r="50000" b="-30000"/>
            </a:path>
          </a:gradFill>
          <a:ln>
            <a:noFill/>
            <a:prstDash val="solid"/>
          </a:ln>
          <a:effectLst>
            <a:outerShdw dist="38103" dir="5400000" algn="tl">
              <a:srgbClr val="0031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ntique Olive"/>
              </a:rPr>
              <a:t>1376</a:t>
            </a:r>
            <a:endParaRPr lang="ru-RU" sz="1800" b="0" i="0" u="none" strike="noStrike" kern="1200" cap="none" spc="0" baseline="0" dirty="0">
              <a:solidFill>
                <a:srgbClr val="FFFFFF"/>
              </a:solidFill>
              <a:uFillTx/>
              <a:latin typeface="Antique Olive"/>
            </a:endParaRPr>
          </a:p>
        </p:txBody>
      </p:sp>
      <p:sp>
        <p:nvSpPr>
          <p:cNvPr id="15" name="Скругленный прямоугольник 30"/>
          <p:cNvSpPr/>
          <p:nvPr/>
        </p:nvSpPr>
        <p:spPr>
          <a:xfrm>
            <a:off x="7463721" y="4800575"/>
            <a:ext cx="1428759" cy="4286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"/>
              </a:rPr>
              <a:t>3317</a:t>
            </a:r>
            <a:endParaRPr lang="ru-RU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tique Olive"/>
            </a:endParaRPr>
          </a:p>
        </p:txBody>
      </p:sp>
      <p:sp>
        <p:nvSpPr>
          <p:cNvPr id="16" name="Скругленный прямоугольник 27"/>
          <p:cNvSpPr/>
          <p:nvPr/>
        </p:nvSpPr>
        <p:spPr>
          <a:xfrm>
            <a:off x="251520" y="5520655"/>
            <a:ext cx="6429420" cy="4286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i="0" u="none" strike="noStrike" kern="12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Tx/>
                <a:latin typeface="Constantia"/>
              </a:rPr>
              <a:t>ИТОГО</a:t>
            </a:r>
            <a:endParaRPr lang="ru-RU" sz="1800" i="0" u="none" strike="noStrike" kern="120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FillTx/>
              <a:latin typeface="Constantia"/>
            </a:endParaRPr>
          </a:p>
        </p:txBody>
      </p:sp>
      <p:sp>
        <p:nvSpPr>
          <p:cNvPr id="17" name="Скругленный прямоугольник 28"/>
          <p:cNvSpPr/>
          <p:nvPr/>
        </p:nvSpPr>
        <p:spPr>
          <a:xfrm>
            <a:off x="7463721" y="5520655"/>
            <a:ext cx="1428759" cy="4286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i="0" u="none" strike="noStrike" kern="12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Tx/>
                <a:latin typeface="Antique Olive"/>
              </a:rPr>
              <a:t>12573</a:t>
            </a:r>
            <a:endParaRPr lang="ru-RU" sz="1800" i="0" u="none" strike="noStrike" kern="120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FillTx/>
              <a:latin typeface="Antique Olive"/>
            </a:endParaRPr>
          </a:p>
        </p:txBody>
      </p:sp>
      <p:sp>
        <p:nvSpPr>
          <p:cNvPr id="18" name="Скругленный прямоугольник 27"/>
          <p:cNvSpPr/>
          <p:nvPr/>
        </p:nvSpPr>
        <p:spPr>
          <a:xfrm>
            <a:off x="251520" y="1988840"/>
            <a:ext cx="6408712" cy="43204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"/>
              </a:rPr>
              <a:t>Высшее образование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tique Olive"/>
            </a:endParaRPr>
          </a:p>
        </p:txBody>
      </p:sp>
      <p:sp>
        <p:nvSpPr>
          <p:cNvPr id="19" name="Скругленный прямоугольник 27"/>
          <p:cNvSpPr/>
          <p:nvPr/>
        </p:nvSpPr>
        <p:spPr>
          <a:xfrm>
            <a:off x="251520" y="4800575"/>
            <a:ext cx="6408712" cy="43204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tique Olive"/>
              </a:rPr>
              <a:t>Среднее образование (все формы обучения)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tique Olive"/>
            </a:endParaRPr>
          </a:p>
        </p:txBody>
      </p:sp>
      <p:pic>
        <p:nvPicPr>
          <p:cNvPr id="21" name="Рисунок 20" descr="logo GUMRF rus - b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2428" y="69269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7" descr="Certificate_IM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340768"/>
            <a:ext cx="1452560" cy="2057400"/>
          </a:xfrm>
          <a:prstGeom prst="rect">
            <a:avLst/>
          </a:prstGeom>
          <a:noFill/>
          <a:ln w="152403">
            <a:solidFill>
              <a:srgbClr val="91C6F7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4"/>
          <p:cNvSpPr/>
          <p:nvPr/>
        </p:nvSpPr>
        <p:spPr>
          <a:xfrm>
            <a:off x="2519616" y="654982"/>
            <a:ext cx="5556329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u="sng" kern="0" dirty="0" smtClean="0">
                <a:solidFill>
                  <a:srgbClr val="0F6FC6"/>
                </a:solidFill>
                <a:effectLst>
                  <a:outerShdw dist="38096" dir="2700000">
                    <a:srgbClr val="C0C0C0"/>
                  </a:outerShdw>
                </a:effectLst>
                <a:latin typeface="Book Antiqua" pitchFamily="18" charset="0"/>
                <a:ea typeface="Kozuka Gothic Pr6N H" pitchFamily="34" charset="-128"/>
              </a:rPr>
              <a:t>Лицензирование и сертификация</a:t>
            </a:r>
            <a:endParaRPr lang="ru-RU" sz="2400" b="1" u="sng" kern="0" dirty="0">
              <a:solidFill>
                <a:srgbClr val="0F6FC6"/>
              </a:solidFill>
              <a:effectLst>
                <a:outerShdw dist="38096" dir="2700000">
                  <a:srgbClr val="C0C0C0"/>
                </a:outerShdw>
              </a:effectLst>
              <a:latin typeface="Book Antiqua" pitchFamily="18" charset="0"/>
              <a:ea typeface="Kozuka Gothic Pr6N H" pitchFamily="34" charset="-128"/>
            </a:endParaRPr>
          </a:p>
        </p:txBody>
      </p:sp>
      <p:pic>
        <p:nvPicPr>
          <p:cNvPr id="32" name="Рисунок 14" descr="Certificate N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78706" y="1385194"/>
            <a:ext cx="1431922" cy="2071692"/>
          </a:xfrm>
          <a:prstGeom prst="rect">
            <a:avLst/>
          </a:prstGeom>
          <a:noFill/>
          <a:ln w="152403">
            <a:solidFill>
              <a:srgbClr val="91C6F7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pic>
        <p:nvPicPr>
          <p:cNvPr id="33" name="Picture 11" descr="Certificate_Amerc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46866" y="1673230"/>
            <a:ext cx="1371600" cy="1981203"/>
          </a:xfrm>
          <a:prstGeom prst="rect">
            <a:avLst/>
          </a:prstGeom>
          <a:noFill/>
          <a:ln w="152403">
            <a:solidFill>
              <a:srgbClr val="91C6F7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pic>
        <p:nvPicPr>
          <p:cNvPr id="46" name="Picture 16" descr="Certificate_IAMU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95862" y="1556792"/>
            <a:ext cx="1431922" cy="2057400"/>
          </a:xfrm>
          <a:prstGeom prst="rect">
            <a:avLst/>
          </a:prstGeom>
          <a:noFill/>
          <a:ln w="152403">
            <a:solidFill>
              <a:srgbClr val="91C6F7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pic>
        <p:nvPicPr>
          <p:cNvPr id="36" name="Picture 15" descr="Certificate_1_Ru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293918" y="1817239"/>
            <a:ext cx="1401766" cy="2057400"/>
          </a:xfrm>
          <a:prstGeom prst="rect">
            <a:avLst/>
          </a:prstGeom>
          <a:noFill/>
          <a:ln w="152403">
            <a:solidFill>
              <a:srgbClr val="91C6F7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pic>
        <p:nvPicPr>
          <p:cNvPr id="38" name="Picture 12" descr="Certificate_Academy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651522" y="1817239"/>
            <a:ext cx="1441451" cy="1981203"/>
          </a:xfrm>
          <a:prstGeom prst="rect">
            <a:avLst/>
          </a:prstGeom>
          <a:noFill/>
          <a:ln w="152403">
            <a:solidFill>
              <a:srgbClr val="91C6F7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sp>
        <p:nvSpPr>
          <p:cNvPr id="47" name="Text Box 5"/>
          <p:cNvSpPr txBox="1"/>
          <p:nvPr/>
        </p:nvSpPr>
        <p:spPr>
          <a:xfrm>
            <a:off x="297120" y="4336635"/>
            <a:ext cx="8572564" cy="1384995"/>
          </a:xfrm>
          <a:prstGeom prst="rect">
            <a:avLst/>
          </a:prstGeom>
          <a:gradFill>
            <a:gsLst>
              <a:gs pos="0">
                <a:srgbClr val="89C3F1"/>
              </a:gs>
              <a:gs pos="100000">
                <a:srgbClr val="B8DBFD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073A1"/>
            </a:solidFill>
            <a:prstDash val="solid"/>
          </a:ln>
          <a:effectLst>
            <a:outerShdw dist="38103" dir="5400000" algn="tl">
              <a:srgbClr val="003148">
                <a:alpha val="4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lvl="0" indent="-342900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Лицензия Минобразования РФ</a:t>
            </a:r>
          </a:p>
          <a:p>
            <a:pPr marL="342900" lvl="0" indent="-342900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ISO 9001 </a:t>
            </a:r>
            <a:r>
              <a:rPr lang="ru-RU" sz="140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сертификация</a:t>
            </a:r>
          </a:p>
          <a:p>
            <a:pPr marL="342900" indent="-342900" algn="just"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Аккредитация: Морская администрация Швеции; Морская администрация Норвегии,</a:t>
            </a:r>
            <a:r>
              <a:rPr lang="en-US" sz="140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 </a:t>
            </a:r>
            <a:r>
              <a:rPr lang="ru-RU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Морской институт,</a:t>
            </a:r>
            <a:r>
              <a:rPr lang="en-US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 </a:t>
            </a:r>
            <a:r>
              <a:rPr lang="ru-RU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Гидрографический институт (Монако)</a:t>
            </a:r>
            <a:r>
              <a:rPr lang="en-US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, </a:t>
            </a:r>
            <a:r>
              <a:rPr lang="en-US" sz="1400" kern="0" dirty="0" err="1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Telenor</a:t>
            </a:r>
            <a:r>
              <a:rPr lang="en-US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 (</a:t>
            </a:r>
            <a:r>
              <a:rPr lang="ru-RU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Норвегия</a:t>
            </a:r>
            <a:r>
              <a:rPr lang="en-US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); </a:t>
            </a:r>
            <a:r>
              <a:rPr lang="ru-RU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Морская администрация</a:t>
            </a:r>
            <a:r>
              <a:rPr lang="en-US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  (</a:t>
            </a:r>
            <a:r>
              <a:rPr lang="ru-RU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Нидерланды)</a:t>
            </a:r>
            <a:r>
              <a:rPr lang="en-US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; </a:t>
            </a:r>
            <a:r>
              <a:rPr lang="ru-RU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Международная ассоциация морских университетов</a:t>
            </a:r>
            <a:r>
              <a:rPr lang="en-US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 (IAMU)</a:t>
            </a:r>
            <a:r>
              <a:rPr lang="ru-RU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,</a:t>
            </a:r>
            <a:r>
              <a:rPr lang="en-US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 </a:t>
            </a:r>
            <a:r>
              <a:rPr lang="ru-RU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Морская администрация Либерии</a:t>
            </a:r>
            <a:r>
              <a:rPr lang="en-US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,</a:t>
            </a:r>
            <a:r>
              <a:rPr lang="ru-RU" sz="1400" kern="0" dirty="0" smtClean="0">
                <a:solidFill>
                  <a:srgbClr val="0B5395"/>
                </a:solidFill>
                <a:latin typeface="Times New Roman" pitchFamily="18" charset="0"/>
                <a:ea typeface="Kozuka Mincho Pr6N EL" pitchFamily="18" charset="-128"/>
                <a:cs typeface="Times New Roman" pitchFamily="18" charset="0"/>
              </a:rPr>
              <a:t> Министерство образования Ирана</a:t>
            </a:r>
            <a:endParaRPr lang="en-US" sz="1400" kern="0" dirty="0">
              <a:solidFill>
                <a:srgbClr val="0B5395"/>
              </a:solidFill>
              <a:latin typeface="Times New Roman" pitchFamily="18" charset="0"/>
              <a:ea typeface="Kozuka Mincho Pr6N EL" pitchFamily="18" charset="-128"/>
              <a:cs typeface="Times New Roman" pitchFamily="18" charset="0"/>
            </a:endParaRPr>
          </a:p>
        </p:txBody>
      </p:sp>
      <p:pic>
        <p:nvPicPr>
          <p:cNvPr id="34" name="Рисунок 19" descr="Свидетельство о гос аккредитаци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9225" y="2076804"/>
            <a:ext cx="1428759" cy="2000268"/>
          </a:xfrm>
          <a:prstGeom prst="rect">
            <a:avLst/>
          </a:prstGeom>
          <a:noFill/>
          <a:ln w="152403">
            <a:solidFill>
              <a:srgbClr val="91C6F7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pic>
        <p:nvPicPr>
          <p:cNvPr id="35" name="Рисунок 20" descr="Лицензия от 15.02.20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83402" y="2060848"/>
            <a:ext cx="1428758" cy="2016222"/>
          </a:xfrm>
          <a:prstGeom prst="rect">
            <a:avLst/>
          </a:prstGeom>
          <a:noFill/>
          <a:ln w="152403">
            <a:solidFill>
              <a:srgbClr val="91C6F7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logo GUMRF rus - bl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56376" y="580526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/>
          <p:cNvSpPr/>
          <p:nvPr/>
        </p:nvSpPr>
        <p:spPr>
          <a:xfrm>
            <a:off x="251520" y="807095"/>
            <a:ext cx="8712968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/>
            <a:r>
              <a:rPr lang="ru-RU" sz="2400" b="1" u="sng" kern="0" dirty="0" smtClean="0">
                <a:solidFill>
                  <a:srgbClr val="0F6FC6"/>
                </a:solidFill>
                <a:effectLst>
                  <a:outerShdw dist="38096" dir="2700000">
                    <a:srgbClr val="C0C0C0"/>
                  </a:outerShdw>
                </a:effectLst>
                <a:latin typeface="Book Antiqua" pitchFamily="18" charset="0"/>
                <a:ea typeface="Kozuka Gothic Pr6N H" pitchFamily="34" charset="-128"/>
              </a:rPr>
              <a:t>Университет в международной морской деятельности</a:t>
            </a:r>
            <a:endParaRPr lang="en-US" sz="2400" b="1" u="sng" kern="0" dirty="0" smtClean="0">
              <a:solidFill>
                <a:srgbClr val="0F6FC6"/>
              </a:solidFill>
              <a:effectLst>
                <a:outerShdw dist="38096" dir="2700000">
                  <a:srgbClr val="C0C0C0"/>
                </a:outerShdw>
              </a:effectLst>
              <a:latin typeface="Book Antiqua" pitchFamily="18" charset="0"/>
              <a:ea typeface="Kozuka Gothic Pr6N H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2511474"/>
            <a:ext cx="35283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Университет является членом</a:t>
            </a:r>
            <a:r>
              <a:rPr lang="en-US" sz="16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:</a:t>
            </a:r>
          </a:p>
          <a:p>
            <a:pPr algn="just"/>
            <a:endParaRPr lang="en-US" sz="1600" dirty="0" smtClean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Исполкома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 Всемирной ассоциации морских университетов (</a:t>
            </a:r>
            <a:r>
              <a:rPr lang="en-US" sz="16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IAMU</a:t>
            </a:r>
            <a:r>
              <a:rPr lang="en-US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Международной ассоциации морских лекторов (</a:t>
            </a:r>
            <a:r>
              <a:rPr lang="en-US" sz="16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IMLA</a:t>
            </a:r>
            <a:r>
              <a:rPr lang="en-US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);</a:t>
            </a:r>
            <a:endParaRPr lang="ru-RU" sz="1400" dirty="0" smtClean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Международной ассоциации учебных парусных судов (</a:t>
            </a:r>
            <a:r>
              <a:rPr lang="en-US" sz="16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ISTA</a:t>
            </a:r>
            <a:r>
              <a:rPr lang="en-US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Международного форума морских тренажёров (</a:t>
            </a:r>
            <a:r>
              <a:rPr lang="en-US" sz="16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IMSF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Ассоциации морских учебных заведений (</a:t>
            </a:r>
            <a:r>
              <a:rPr lang="en-US" sz="16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STAMI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)</a:t>
            </a:r>
            <a:r>
              <a:rPr lang="en-US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действующей под патронажем судоходной компании </a:t>
            </a:r>
            <a:r>
              <a:rPr lang="en-US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STENA (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Швеция)</a:t>
            </a:r>
            <a:r>
              <a:rPr lang="en-US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.</a:t>
            </a:r>
            <a:endParaRPr lang="ru-RU" sz="1400" dirty="0" smtClean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38734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Университет представляет Российскую Федерацию в</a:t>
            </a:r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регламентирующих</a:t>
            </a:r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организациях</a:t>
            </a:r>
            <a:r>
              <a:rPr lang="en-US" sz="16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:</a:t>
            </a:r>
            <a:r>
              <a:rPr lang="ru-RU" sz="16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подкомитетах Международной морской организации (</a:t>
            </a:r>
            <a:r>
              <a:rPr lang="en-US" sz="14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IMO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) «По подготовке и дипломированию моряков», «</a:t>
            </a:r>
            <a:r>
              <a:rPr lang="en-US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COMSAR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»</a:t>
            </a:r>
            <a:r>
              <a:rPr lang="en-US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;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Международной организации труда (</a:t>
            </a:r>
            <a:r>
              <a:rPr lang="en-US" sz="14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ILO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)</a:t>
            </a:r>
            <a:r>
              <a:rPr lang="en-US" sz="1400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9" name="Picture 2" descr="http://gumrf.ru/useruploads/images/fotogalery/2015/news_070815_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764" y="4581128"/>
            <a:ext cx="2840315" cy="18405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8" name="Рисунок 7" descr="logo GUMRF rus - b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5805264"/>
            <a:ext cx="936104" cy="936104"/>
          </a:xfrm>
          <a:prstGeom prst="rect">
            <a:avLst/>
          </a:prstGeom>
        </p:spPr>
      </p:pic>
      <p:pic>
        <p:nvPicPr>
          <p:cNvPr id="10" name="Рисунок 9" descr="DSC005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53918"/>
            <a:ext cx="2026065" cy="30390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829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5985535" y="4404030"/>
            <a:ext cx="2448272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United States Merchant Marine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/>
            </a:r>
            <a:b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Academy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(Kings Point USA)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3069908" y="1807483"/>
            <a:ext cx="2448272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Dalian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Maritime</a:t>
            </a:r>
            <a:b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University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(China)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213045" y="3893350"/>
            <a:ext cx="2448272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The Shipping and  Transport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/>
            </a:r>
            <a:b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College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(Rotterdam, Netherlands)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5985535" y="1305987"/>
            <a:ext cx="2448272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Kymenlaakso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 Applied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Science</a:t>
            </a:r>
            <a:b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University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</a:t>
            </a:r>
            <a:r>
              <a:rPr lang="en-US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Kotka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, Finland)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202312" y="3377479"/>
            <a:ext cx="2448272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s-E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Azerbaijan State Maritime Academy </a:t>
            </a:r>
            <a:br>
              <a:rPr lang="es-E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s-E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(Baku, Azerbaijan)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189136" y="2329438"/>
            <a:ext cx="2448272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World Maritime University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/>
            </a:r>
            <a:b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Malmo, Sweden)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5976156" y="2859135"/>
            <a:ext cx="2448272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Maine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Maritime</a:t>
            </a:r>
            <a:b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Academy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(USA)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202312" y="1293049"/>
            <a:ext cx="2459005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Kazakhstan Transport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Academy</a:t>
            </a:r>
            <a:b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(Kazakhstan)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207812" y="1807547"/>
            <a:ext cx="2448004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Gdynia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Maritime</a:t>
            </a:r>
            <a:b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Academy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(Poland)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5985535" y="1807483"/>
            <a:ext cx="2448272" cy="432047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Odessa National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/>
            </a:r>
            <a:b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Maritime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Academy (Ukraine)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19" name="AutoShape 31"/>
          <p:cNvSpPr>
            <a:spLocks noChangeArrowheads="1"/>
          </p:cNvSpPr>
          <p:nvPr/>
        </p:nvSpPr>
        <p:spPr bwMode="auto">
          <a:xfrm>
            <a:off x="189136" y="4409222"/>
            <a:ext cx="2448272" cy="432047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Estonian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Maritime</a:t>
            </a:r>
            <a:b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Academy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(Tallinn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985535" y="3388832"/>
            <a:ext cx="2448272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AMC Metropolitan College</a:t>
            </a:r>
            <a:b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(Athens, Greece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5992450" y="3883572"/>
            <a:ext cx="2448272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Stord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Haugesund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/>
            </a:r>
            <a:b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University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College (Norway)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177292" y="2851329"/>
            <a:ext cx="2448272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Maritime University of Szczecin</a:t>
            </a:r>
            <a:r>
              <a:rPr lang="es-E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 </a:t>
            </a:r>
            <a:r>
              <a:rPr lang="es-E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/>
            </a:r>
            <a:br>
              <a:rPr lang="es-E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s-E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(Szczecin, Poland)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5992450" y="2330424"/>
            <a:ext cx="2448272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Nord University</a:t>
            </a:r>
            <a:b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</a:b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(Bodo, Norway)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  <p:sp>
        <p:nvSpPr>
          <p:cNvPr id="23" name="Прямоугольник 4"/>
          <p:cNvSpPr/>
          <p:nvPr/>
        </p:nvSpPr>
        <p:spPr>
          <a:xfrm>
            <a:off x="1764462" y="636087"/>
            <a:ext cx="5208477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u="sng" dirty="0" smtClean="0">
                <a:solidFill>
                  <a:srgbClr val="0F6FC6"/>
                </a:solidFill>
                <a:effectLst>
                  <a:outerShdw dist="38096" dir="2700000">
                    <a:srgbClr val="C0C0C0"/>
                  </a:outerShdw>
                </a:effectLst>
                <a:latin typeface="Antique Olive"/>
                <a:ea typeface="Kozuka Gothic Pr6N H" pitchFamily="34" charset="-128"/>
              </a:rPr>
              <a:t>Партнеры  -  учебные заведения</a:t>
            </a:r>
            <a:endParaRPr lang="ru-RU" sz="2400" b="0" i="0" u="sng" strike="noStrike" kern="1200" cap="none" spc="0" baseline="0" dirty="0">
              <a:solidFill>
                <a:srgbClr val="0F6FC6"/>
              </a:solidFill>
              <a:uFillTx/>
              <a:latin typeface="Antique Olive"/>
              <a:ea typeface="Kozuka Gothic Pr6N H" pitchFamily="34" charset="-128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6518" y="3407829"/>
            <a:ext cx="2067718" cy="155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" descr="D:\Мои документы\Рабочий стол\статьи\к статье 2 (3).JPG"/>
          <p:cNvPicPr>
            <a:picLocks noChangeAspect="1" noChangeArrowheads="1"/>
          </p:cNvPicPr>
          <p:nvPr/>
        </p:nvPicPr>
        <p:blipFill>
          <a:blip r:embed="rId3" cstate="print"/>
          <a:srcRect l="10631" t="38480" r="14243" b="24107"/>
          <a:stretch>
            <a:fillRect/>
          </a:stretch>
        </p:blipFill>
        <p:spPr bwMode="auto">
          <a:xfrm>
            <a:off x="2661317" y="5229200"/>
            <a:ext cx="3458353" cy="129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2650584" y="2634918"/>
            <a:ext cx="32659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активный обмен курсантами/студентами, преподаватели привлекаются для чтения лекций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logo GUMRF rus - b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805264"/>
            <a:ext cx="936104" cy="936104"/>
          </a:xfrm>
          <a:prstGeom prst="rect">
            <a:avLst/>
          </a:prstGeom>
        </p:spPr>
      </p:pic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3069908" y="1305987"/>
            <a:ext cx="2448272" cy="432048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Shanghai Maritime University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6N M" pitchFamily="18" charset="-128"/>
                <a:ea typeface="Kozuka Mincho Pr6N M" pitchFamily="18" charset="-128"/>
              </a:rPr>
              <a:t>(China)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6N M" pitchFamily="18" charset="-128"/>
              <a:ea typeface="Kozuka Mincho Pr6N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0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3058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5414" y="842141"/>
            <a:ext cx="604110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kern="0" dirty="0" smtClean="0">
                <a:solidFill>
                  <a:srgbClr val="FF0000"/>
                </a:solidFill>
              </a:rPr>
              <a:t>Шанхайский морской университет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vrtec-medvedki.si/wp-content/uploads/2015/11/Russia_fl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1510"/>
            <a:ext cx="86347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ngall.com/wp-content/uploads/2016/06/China-Flag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21" y="676541"/>
            <a:ext cx="1310839" cy="9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8" y="2066285"/>
            <a:ext cx="2731770" cy="20478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71" y="2147163"/>
            <a:ext cx="2731770" cy="20478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78" y="4710560"/>
            <a:ext cx="2705100" cy="202755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299967" y="1546312"/>
            <a:ext cx="4572000" cy="29561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85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85"/>
              </a:spcAft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85"/>
              </a:spcAft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программа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85"/>
              </a:spcAft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обмена студентами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 </a:t>
            </a: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85"/>
              </a:spcAft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Морской Класс</a:t>
            </a:r>
          </a:p>
          <a:p>
            <a:pPr algn="ctr">
              <a:lnSpc>
                <a:spcPct val="115000"/>
              </a:lnSpc>
              <a:spcAft>
                <a:spcPts val="1085"/>
              </a:spcAft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недель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85"/>
              </a:spcAft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марта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2016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по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ое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июня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14179"/>
            <a:ext cx="6097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20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Морские перевозки и навигационные технологии - </a:t>
            </a:r>
            <a:r>
              <a:rPr lang="en-US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студента</a:t>
            </a:r>
            <a:r>
              <a:rPr lang="en-US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20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Судомеханика 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студента</a:t>
            </a:r>
            <a:r>
              <a:rPr lang="en-US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200000"/>
              </a:lnSpc>
            </a:pPr>
            <a:r>
              <a:rPr lang="en-US" sz="1400" dirty="0">
                <a:solidFill>
                  <a:srgbClr val="002060"/>
                </a:solidFill>
                <a:latin typeface="SimSun" panose="02010600030101010101" pitchFamily="2" charset="-122"/>
                <a:ea typeface="Calibri" panose="020F0502020204030204" pitchFamily="34" charset="0"/>
                <a:cs typeface="SimSun" panose="02010600030101010101" pitchFamily="2" charset="-122"/>
              </a:rPr>
              <a:t> 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морской бизнес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студента</a:t>
            </a:r>
            <a:endParaRPr lang="ru-RU" sz="14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200000"/>
              </a:lnSpc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3058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5414" y="842141"/>
            <a:ext cx="604110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kern="0" dirty="0" err="1" smtClean="0">
                <a:solidFill>
                  <a:srgbClr val="FF0000"/>
                </a:solidFill>
              </a:rPr>
              <a:t>Даляньский</a:t>
            </a:r>
            <a:r>
              <a:rPr lang="ru-RU" sz="3200" b="1" i="1" kern="0" dirty="0" smtClean="0">
                <a:solidFill>
                  <a:srgbClr val="FF0000"/>
                </a:solidFill>
              </a:rPr>
              <a:t> морской университет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vrtec-medvedki.si/wp-content/uploads/2015/11/Russia_fl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1510"/>
            <a:ext cx="86347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ngall.com/wp-content/uploads/2016/06/China-Flag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21" y="676541"/>
            <a:ext cx="1310839" cy="9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99968" y="1112998"/>
            <a:ext cx="4572000" cy="18605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85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85"/>
              </a:spcAft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85"/>
              </a:spcAft>
            </a:pP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5-16 октября 2016 г. </a:t>
            </a:r>
          </a:p>
          <a:p>
            <a:pPr algn="ctr">
              <a:lnSpc>
                <a:spcPct val="115000"/>
              </a:lnSpc>
              <a:spcAft>
                <a:spcPts val="1085"/>
              </a:spcAft>
            </a:pP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международная научная конференция </a:t>
            </a:r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«Образование и подготовка моряков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b="1" i="1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9545" y="4653136"/>
            <a:ext cx="70328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200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докладом на тему 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200000"/>
              </a:lnSpc>
            </a:pP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электронного обучения и дистанционных образовательных технологий при подготовке членов экипажей судов в Российской Федерации» </a:t>
            </a:r>
            <a:endParaRPr lang="ru-RU" sz="12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200000"/>
              </a:lnSpc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ГУМРФ имени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адмирала С.О.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Макарова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200000"/>
              </a:lnSpc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выступил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института «Морская академия» А.П.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Горобцов 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6" y="2973507"/>
            <a:ext cx="2645296" cy="1983972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96" y="2973808"/>
            <a:ext cx="3167341" cy="19563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987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2582</TotalTime>
  <Words>478</Words>
  <Application>Microsoft Office PowerPoint</Application>
  <PresentationFormat>Экран (4:3)</PresentationFormat>
  <Paragraphs>112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SimSun</vt:lpstr>
      <vt:lpstr>Antique Olive</vt:lpstr>
      <vt:lpstr>Arial</vt:lpstr>
      <vt:lpstr>Book Antiqua</vt:lpstr>
      <vt:lpstr>Calibri</vt:lpstr>
      <vt:lpstr>Constantia</vt:lpstr>
      <vt:lpstr>Kozuka Gothic Pr6N H</vt:lpstr>
      <vt:lpstr>Kozuka Mincho Pr6N EL</vt:lpstr>
      <vt:lpstr>Kozuka Mincho Pr6N H</vt:lpstr>
      <vt:lpstr>Kozuka Mincho Pr6N M</vt:lpstr>
      <vt:lpstr>Times New Roman</vt:lpstr>
      <vt:lpstr>Wingdings 2</vt:lpstr>
      <vt:lpstr>Поток</vt:lpstr>
      <vt:lpstr>Презентация PowerPoint</vt:lpstr>
      <vt:lpstr>     Крупнейшие ВУЗы  водного транспорта   России и Китая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Соловьева</dc:creator>
  <cp:lastModifiedBy>Наталья Николаевна Петрова</cp:lastModifiedBy>
  <cp:revision>174</cp:revision>
  <dcterms:created xsi:type="dcterms:W3CDTF">2013-10-15T10:10:31Z</dcterms:created>
  <dcterms:modified xsi:type="dcterms:W3CDTF">2016-11-22T08:20:26Z</dcterms:modified>
</cp:coreProperties>
</file>